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  <p:sldMasterId id="2147483694" r:id="rId2"/>
  </p:sldMasterIdLst>
  <p:notesMasterIdLst>
    <p:notesMasterId r:id="rId13"/>
  </p:notesMasterIdLst>
  <p:handoutMasterIdLst>
    <p:handoutMasterId r:id="rId14"/>
  </p:handoutMasterIdLst>
  <p:sldIdLst>
    <p:sldId id="432" r:id="rId3"/>
    <p:sldId id="433" r:id="rId4"/>
    <p:sldId id="434" r:id="rId5"/>
    <p:sldId id="435" r:id="rId6"/>
    <p:sldId id="436" r:id="rId7"/>
    <p:sldId id="437" r:id="rId8"/>
    <p:sldId id="438" r:id="rId9"/>
    <p:sldId id="439" r:id="rId10"/>
    <p:sldId id="440" r:id="rId11"/>
    <p:sldId id="441" r:id="rId12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pos="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urken, Joel G." initials="JG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00"/>
    <a:srgbClr val="008000"/>
    <a:srgbClr val="FF0066"/>
    <a:srgbClr val="FFFF00"/>
    <a:srgbClr val="CC0FBF"/>
    <a:srgbClr val="2B6F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2" autoAdjust="0"/>
    <p:restoredTop sz="94676" autoAdjust="0"/>
  </p:normalViewPr>
  <p:slideViewPr>
    <p:cSldViewPr>
      <p:cViewPr varScale="1">
        <p:scale>
          <a:sx n="106" d="100"/>
          <a:sy n="106" d="100"/>
        </p:scale>
        <p:origin x="1554" y="114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796" y="-12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1FEDC7FF-CDBF-4118-836E-F5B1EF63C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30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98500"/>
            <a:ext cx="4649788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16" y="4422131"/>
            <a:ext cx="5617870" cy="418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612BB0FB-23F5-4ABA-9540-C990716D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42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0F43A-5F96-4128-998A-6C0546B4FC7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7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&amp;T Power Point2-fro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2227"/>
            <a:ext cx="7772400" cy="1470025"/>
          </a:xfrm>
        </p:spPr>
        <p:txBody>
          <a:bodyPr>
            <a:noAutofit/>
          </a:bodyPr>
          <a:lstStyle>
            <a:lvl1pPr>
              <a:defRPr sz="55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82166"/>
            <a:ext cx="6400800" cy="1109211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80B2AA5B-1344-0943-9C2A-8E645AF188A5}" type="datetimeFigureOut">
              <a:rPr lang="en-US" smtClean="0">
                <a:solidFill>
                  <a:prstClr val="black"/>
                </a:solidFill>
                <a:latin typeface="Calibri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10/20/2016</a:t>
            </a:fld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pic>
        <p:nvPicPr>
          <p:cNvPr id="6" name="Picture 5" descr="S&amp;T Power Point2-fron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76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80B2AA5B-1344-0943-9C2A-8E645AF188A5}" type="datetimeFigureOut">
              <a:rPr lang="en-US" smtClean="0">
                <a:solidFill>
                  <a:prstClr val="black"/>
                </a:solidFill>
                <a:latin typeface="Calibri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10/20/2016</a:t>
            </a:fld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43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80B2AA5B-1344-0943-9C2A-8E645AF188A5}" type="datetimeFigureOut">
              <a:rPr lang="en-US" smtClean="0">
                <a:solidFill>
                  <a:prstClr val="black"/>
                </a:solidFill>
                <a:latin typeface="Calibri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10/20/2016</a:t>
            </a:fld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797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80B2AA5B-1344-0943-9C2A-8E645AF188A5}" type="datetimeFigureOut">
              <a:rPr lang="en-US" smtClean="0">
                <a:solidFill>
                  <a:prstClr val="black"/>
                </a:solidFill>
                <a:latin typeface="Calibri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10/20/2016</a:t>
            </a:fld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E8336-C848-7F43-BE2F-5A606274D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758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80B2AA5B-1344-0943-9C2A-8E645AF188A5}" type="datetimeFigureOut">
              <a:rPr lang="en-US" smtClean="0">
                <a:solidFill>
                  <a:prstClr val="black"/>
                </a:solidFill>
                <a:latin typeface="Calibri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10/20/2016</a:t>
            </a:fld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E8336-C848-7F43-BE2F-5A606274D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59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8362"/>
            <a:ext cx="8229600" cy="646156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7130"/>
            <a:ext cx="8229600" cy="4779220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3000" b="1"/>
            </a:lvl1pPr>
            <a:lvl2pPr marL="793750" indent="-331788">
              <a:buFont typeface="Wingdings" pitchFamily="2" charset="2"/>
              <a:buChar char="Ø"/>
              <a:defRPr sz="2500"/>
            </a:lvl2pPr>
            <a:lvl3pPr marL="1260475" indent="-346075">
              <a:buFont typeface="Wingdings" pitchFamily="2" charset="2"/>
              <a:buChar char="v"/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80B2AA5B-1344-0943-9C2A-8E645AF188A5}" type="datetimeFigureOut">
              <a:rPr lang="en-US" smtClean="0">
                <a:solidFill>
                  <a:prstClr val="black"/>
                </a:solidFill>
                <a:latin typeface="Calibri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10/20/2016</a:t>
            </a:fld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1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54262"/>
            <a:ext cx="4038600" cy="37435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54262"/>
            <a:ext cx="4038600" cy="37435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80B2AA5B-1344-0943-9C2A-8E645AF188A5}" type="datetimeFigureOut">
              <a:rPr lang="en-US" smtClean="0">
                <a:solidFill>
                  <a:prstClr val="black"/>
                </a:solidFill>
                <a:latin typeface="Calibri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10/20/2016</a:t>
            </a:fld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27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504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6552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05284"/>
            <a:ext cx="4040188" cy="30192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6552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05284"/>
            <a:ext cx="4041775" cy="3076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80B2AA5B-1344-0943-9C2A-8E645AF188A5}" type="datetimeFigureOut">
              <a:rPr lang="en-US" smtClean="0">
                <a:solidFill>
                  <a:prstClr val="black"/>
                </a:solidFill>
                <a:latin typeface="Calibri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10/20/2016</a:t>
            </a:fld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762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9211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80B2AA5B-1344-0943-9C2A-8E645AF188A5}" type="datetimeFigureOut">
              <a:rPr lang="en-US" smtClean="0">
                <a:solidFill>
                  <a:prstClr val="black"/>
                </a:solidFill>
                <a:latin typeface="Calibri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10/20/2016</a:t>
            </a:fld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93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80B2AA5B-1344-0943-9C2A-8E645AF188A5}" type="datetimeFigureOut">
              <a:rPr lang="en-US" smtClean="0">
                <a:solidFill>
                  <a:prstClr val="black"/>
                </a:solidFill>
                <a:latin typeface="Calibri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10/20/2016</a:t>
            </a:fld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842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859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6859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3064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80B2AA5B-1344-0943-9C2A-8E645AF188A5}" type="datetimeFigureOut">
              <a:rPr lang="en-US" smtClean="0">
                <a:solidFill>
                  <a:prstClr val="black"/>
                </a:solidFill>
                <a:latin typeface="Calibri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10/20/2016</a:t>
            </a:fld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57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9963"/>
            <a:ext cx="5486400" cy="38076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80B2AA5B-1344-0943-9C2A-8E645AF188A5}" type="datetimeFigureOut">
              <a:rPr lang="en-US" smtClean="0">
                <a:solidFill>
                  <a:prstClr val="black"/>
                </a:solidFill>
                <a:latin typeface="Calibri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10/20/2016</a:t>
            </a:fld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808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217565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99857"/>
            <a:ext cx="8229600" cy="5927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10686"/>
            <a:ext cx="8229600" cy="4745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560E8336-C848-7F43-BE2F-5A606274D11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pic>
        <p:nvPicPr>
          <p:cNvPr id="7" name="Picture 6" descr="S&amp;T Power Point2-fronttake2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83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pitchFamily="2" charset="2"/>
        <a:buChar char="§"/>
        <a:defRPr sz="3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93750" indent="-331788" algn="l" defTabSz="457200" rtl="0" eaLnBrk="1" latinLnBrk="0" hangingPunct="1">
        <a:spcBef>
          <a:spcPct val="20000"/>
        </a:spcBef>
        <a:buFont typeface="Wingdings" pitchFamily="2" charset="2"/>
        <a:buChar char="Ø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475" indent="-346075" algn="l" defTabSz="4572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senate.mst.edu/media/campussupport/facultysenate/documents/presidentreports/2016/PTR%20Task%20Force%20White%20Paper_10.04.2016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rovost.mst.edu/media/administrative/provost/secure/2015_MST_FINAL_REPORT%20(002)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President’s Report</a:t>
            </a:r>
            <a:br>
              <a:rPr lang="en-US" dirty="0" smtClean="0"/>
            </a:br>
            <a:r>
              <a:rPr lang="en-US" sz="3600" dirty="0" smtClean="0"/>
              <a:t>20 October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1FF7B70-7FBF-4957-968D-C696BBF3C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43125"/>
            <a:ext cx="7831455" cy="1616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34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Chancellor Meetings with CEC/CASB </a:t>
            </a:r>
            <a:r>
              <a:rPr lang="en-US" dirty="0" err="1" smtClean="0"/>
              <a:t>Dept.s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7130"/>
            <a:ext cx="8477480" cy="47792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Listening sessions occurred</a:t>
            </a:r>
          </a:p>
          <a:p>
            <a:pPr lvl="1"/>
            <a:r>
              <a:rPr lang="en-US" dirty="0" smtClean="0"/>
              <a:t>21 – 22 Sept 16 CEC</a:t>
            </a:r>
          </a:p>
          <a:p>
            <a:pPr lvl="1"/>
            <a:r>
              <a:rPr lang="en-US" dirty="0" smtClean="0"/>
              <a:t>17 – 18 Oct 16 CASB</a:t>
            </a:r>
          </a:p>
          <a:p>
            <a:r>
              <a:rPr lang="en-US" dirty="0" smtClean="0"/>
              <a:t>David Russell</a:t>
            </a:r>
          </a:p>
          <a:p>
            <a:pPr lvl="1"/>
            <a:r>
              <a:rPr lang="en-US" dirty="0" smtClean="0"/>
              <a:t>Dr. Middleton’s COS</a:t>
            </a:r>
          </a:p>
          <a:p>
            <a:pPr lvl="1"/>
            <a:r>
              <a:rPr lang="en-US" dirty="0" smtClean="0"/>
              <a:t>Sitting in: observe and represent System</a:t>
            </a:r>
          </a:p>
          <a:p>
            <a:r>
              <a:rPr lang="en-US" dirty="0" smtClean="0"/>
              <a:t>Faculty opportunity</a:t>
            </a:r>
          </a:p>
          <a:p>
            <a:pPr lvl="1"/>
            <a:r>
              <a:rPr lang="en-US" dirty="0" smtClean="0"/>
              <a:t>Point out broken systems</a:t>
            </a:r>
          </a:p>
          <a:p>
            <a:pPr lvl="1"/>
            <a:r>
              <a:rPr lang="en-US" dirty="0" smtClean="0"/>
              <a:t>Point out solutions to broken systems</a:t>
            </a:r>
          </a:p>
          <a:p>
            <a:pPr lvl="1"/>
            <a:r>
              <a:rPr lang="en-US" dirty="0" smtClean="0"/>
              <a:t>Identify common threads for discussion</a:t>
            </a:r>
          </a:p>
          <a:p>
            <a:r>
              <a:rPr lang="en-US" dirty="0" smtClean="0"/>
              <a:t>Generate points for facilitated discussion</a:t>
            </a:r>
          </a:p>
        </p:txBody>
      </p:sp>
    </p:spTree>
    <p:extLst>
      <p:ext uri="{BB962C8B-B14F-4D97-AF65-F5344CB8AC3E}">
        <p14:creationId xmlns:p14="http://schemas.microsoft.com/office/powerpoint/2010/main" val="1210880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Intercampus Faculty Council (IFC)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7129"/>
            <a:ext cx="8587648" cy="528087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Post Tenure Review Policy with CRR revision</a:t>
            </a:r>
          </a:p>
          <a:p>
            <a:pPr lvl="1"/>
            <a:r>
              <a:rPr lang="en-US" dirty="0" smtClean="0"/>
              <a:t>Initiated partly in response to MO legislature criticisms</a:t>
            </a:r>
          </a:p>
          <a:p>
            <a:pPr lvl="1"/>
            <a:r>
              <a:rPr lang="en-US" dirty="0" smtClean="0"/>
              <a:t>Integrate </a:t>
            </a:r>
            <a:r>
              <a:rPr lang="en-US" dirty="0"/>
              <a:t>workload, annual </a:t>
            </a:r>
            <a:r>
              <a:rPr lang="en-US" dirty="0" smtClean="0"/>
              <a:t>review, PTR, and waiver</a:t>
            </a:r>
            <a:r>
              <a:rPr lang="en-US" dirty="0"/>
              <a:t>,</a:t>
            </a:r>
            <a:r>
              <a:rPr lang="en-US" dirty="0" smtClean="0"/>
              <a:t> policies</a:t>
            </a:r>
          </a:p>
          <a:p>
            <a:pPr lvl="1"/>
            <a:r>
              <a:rPr lang="en-US" dirty="0" smtClean="0"/>
              <a:t>Tom Schuman is the campus IFC representative for PTR review</a:t>
            </a:r>
          </a:p>
          <a:p>
            <a:pPr lvl="1"/>
            <a:r>
              <a:rPr lang="en-US" dirty="0" smtClean="0"/>
              <a:t>Proposed CRR changes are posted for comments</a:t>
            </a:r>
          </a:p>
          <a:p>
            <a:r>
              <a:rPr lang="en-US" dirty="0" smtClean="0"/>
              <a:t>IFC seeking comment on proposed CRR changes</a:t>
            </a:r>
          </a:p>
          <a:p>
            <a:pPr lvl="1"/>
            <a:r>
              <a:rPr lang="en-US" dirty="0" smtClean="0"/>
              <a:t>Redline and IFC informational white paper posted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facultysenate.mst.edu/media/campussupport/facultysenate/documents/presidentreports/2016/PTR%20Task%20Force%20White%20Paper_10.04.2016.pdf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Seek approval of System Faculty Senates (our November meeting)</a:t>
            </a:r>
          </a:p>
        </p:txBody>
      </p:sp>
    </p:spTree>
    <p:extLst>
      <p:ext uri="{BB962C8B-B14F-4D97-AF65-F5344CB8AC3E}">
        <p14:creationId xmlns:p14="http://schemas.microsoft.com/office/powerpoint/2010/main" val="1472313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7129"/>
            <a:ext cx="5458858" cy="4768587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on the UM System President search: </a:t>
            </a:r>
          </a:p>
          <a:p>
            <a:pPr lvl="1"/>
            <a:r>
              <a:rPr lang="en-US" dirty="0"/>
              <a:t>https://www.umsystem.edu/ps</a:t>
            </a:r>
            <a:endParaRPr lang="en-US" dirty="0" smtClean="0"/>
          </a:p>
          <a:p>
            <a:pPr lvl="1"/>
            <a:r>
              <a:rPr lang="en-US" dirty="0" smtClean="0"/>
              <a:t>Campus representative – C. Joe Boehm (staff rep)</a:t>
            </a:r>
          </a:p>
          <a:p>
            <a:r>
              <a:rPr lang="en-US" dirty="0" smtClean="0"/>
              <a:t>Finalists interviewed prior to BOC meeting, 4-5 October</a:t>
            </a:r>
          </a:p>
          <a:p>
            <a:r>
              <a:rPr lang="en-US" dirty="0" smtClean="0"/>
              <a:t>Negotiation phase</a:t>
            </a:r>
          </a:p>
          <a:p>
            <a:pPr lvl="1"/>
            <a:r>
              <a:rPr lang="en-US" dirty="0" smtClean="0"/>
              <a:t>Anticipated completion in ~3 </a:t>
            </a:r>
            <a:r>
              <a:rPr lang="en-US" dirty="0" err="1" smtClean="0"/>
              <a:t>wk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144" y="1685888"/>
            <a:ext cx="3296856" cy="4821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4849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 System - Finance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7130"/>
            <a:ext cx="8686800" cy="4779220"/>
          </a:xfrm>
        </p:spPr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withholding by Governor is constraining budget</a:t>
            </a:r>
          </a:p>
          <a:p>
            <a:r>
              <a:rPr lang="en-US" dirty="0" smtClean="0"/>
              <a:t>Try to congeal UM System back to single budget</a:t>
            </a:r>
          </a:p>
          <a:p>
            <a:r>
              <a:rPr lang="en-US" dirty="0" smtClean="0"/>
              <a:t>Retained Moody “stable” rating</a:t>
            </a:r>
          </a:p>
          <a:p>
            <a:r>
              <a:rPr lang="en-US" dirty="0" smtClean="0"/>
              <a:t>New “Finance Academy” offered for academicians</a:t>
            </a:r>
          </a:p>
          <a:p>
            <a:pPr lvl="1"/>
            <a:r>
              <a:rPr lang="en-US" dirty="0" smtClean="0"/>
              <a:t>Deans</a:t>
            </a:r>
          </a:p>
          <a:p>
            <a:pPr lvl="1"/>
            <a:r>
              <a:rPr lang="en-US" dirty="0" smtClean="0"/>
              <a:t>Chairs</a:t>
            </a:r>
          </a:p>
          <a:p>
            <a:pPr lvl="1"/>
            <a:r>
              <a:rPr lang="en-US" dirty="0" smtClean="0"/>
              <a:t>Leadership Development Program alums</a:t>
            </a:r>
          </a:p>
          <a:p>
            <a:r>
              <a:rPr lang="en-US" dirty="0" smtClean="0"/>
              <a:t>New spousal travel reporting and approval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572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77130"/>
            <a:ext cx="8543581" cy="4779220"/>
          </a:xfrm>
        </p:spPr>
        <p:txBody>
          <a:bodyPr>
            <a:normAutofit/>
          </a:bodyPr>
          <a:lstStyle/>
          <a:p>
            <a:r>
              <a:rPr lang="en-US" dirty="0" smtClean="0"/>
              <a:t>Increased security attacks</a:t>
            </a:r>
          </a:p>
          <a:p>
            <a:r>
              <a:rPr lang="en-US" dirty="0" smtClean="0"/>
              <a:t>System CIO is changing computing policies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ncrease filter sensitivity</a:t>
            </a:r>
          </a:p>
          <a:p>
            <a:pPr lvl="1"/>
            <a:r>
              <a:rPr lang="en-US" dirty="0" smtClean="0"/>
              <a:t>Implement ‘secure authentication toolkit’</a:t>
            </a:r>
          </a:p>
          <a:p>
            <a:pPr lvl="2"/>
            <a:r>
              <a:rPr lang="en-US" dirty="0" smtClean="0"/>
              <a:t>Commonly used in commercial (e.g., Google or Amazon) logins</a:t>
            </a:r>
          </a:p>
          <a:p>
            <a:pPr lvl="2"/>
            <a:r>
              <a:rPr lang="en-US" dirty="0" smtClean="0"/>
              <a:t>2 factor login: password + PIN sent as text or via another device</a:t>
            </a:r>
          </a:p>
          <a:p>
            <a:pPr lvl="2"/>
            <a:r>
              <a:rPr lang="en-US" dirty="0" smtClean="0"/>
              <a:t>Will see initially for personal data access: HR info, HIPA, other…</a:t>
            </a:r>
          </a:p>
          <a:p>
            <a:pPr lvl="1"/>
            <a:r>
              <a:rPr lang="en-US" dirty="0" smtClean="0"/>
              <a:t>IT purchasing policy drops minimum value to $0</a:t>
            </a:r>
          </a:p>
          <a:p>
            <a:pPr lvl="2"/>
            <a:r>
              <a:rPr lang="en-US" dirty="0" smtClean="0"/>
              <a:t>Issue with purchase/installation of inherently insecure items</a:t>
            </a:r>
          </a:p>
          <a:p>
            <a:pPr lvl="2"/>
            <a:r>
              <a:rPr lang="en-US" dirty="0" smtClean="0"/>
              <a:t>Requires central IT approval for all software and hardware purchases</a:t>
            </a:r>
          </a:p>
          <a:p>
            <a:pPr lvl="2"/>
            <a:r>
              <a:rPr lang="en-US" dirty="0" smtClean="0"/>
              <a:t>Approvals conveyed by local CIO or designee</a:t>
            </a:r>
          </a:p>
        </p:txBody>
      </p:sp>
    </p:spTree>
    <p:extLst>
      <p:ext uri="{BB962C8B-B14F-4D97-AF65-F5344CB8AC3E}">
        <p14:creationId xmlns:p14="http://schemas.microsoft.com/office/powerpoint/2010/main" val="80413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7129"/>
            <a:ext cx="8532564" cy="538553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Committee elections were held 21 April meeting</a:t>
            </a:r>
          </a:p>
          <a:p>
            <a:r>
              <a:rPr lang="en-US" dirty="0" smtClean="0"/>
              <a:t>Unfilled committee positions</a:t>
            </a:r>
          </a:p>
          <a:p>
            <a:pPr lvl="1"/>
            <a:r>
              <a:rPr lang="en-US" dirty="0" smtClean="0"/>
              <a:t>Additional nominees not forthcoming </a:t>
            </a:r>
          </a:p>
          <a:p>
            <a:pPr lvl="1"/>
            <a:r>
              <a:rPr lang="en-US" dirty="0" smtClean="0"/>
              <a:t>Under today’s agenda item (RP&amp;A)</a:t>
            </a:r>
          </a:p>
          <a:p>
            <a:pPr lvl="1"/>
            <a:r>
              <a:rPr lang="en-US" dirty="0" smtClean="0"/>
              <a:t>Missing alternate for Grievance Resolution Panel</a:t>
            </a:r>
          </a:p>
          <a:p>
            <a:pPr lvl="1"/>
            <a:r>
              <a:rPr lang="en-US" dirty="0" smtClean="0"/>
              <a:t>Resignation by FS CCC representative (one member)</a:t>
            </a:r>
          </a:p>
          <a:p>
            <a:pPr lvl="1"/>
            <a:r>
              <a:rPr lang="en-US" dirty="0" smtClean="0"/>
              <a:t>Facilities </a:t>
            </a:r>
            <a:r>
              <a:rPr lang="en-US" dirty="0"/>
              <a:t>Planning, from and by </a:t>
            </a:r>
            <a:r>
              <a:rPr lang="en-US" dirty="0" smtClean="0"/>
              <a:t>FS (one member)</a:t>
            </a:r>
            <a:endParaRPr lang="en-US" dirty="0"/>
          </a:p>
          <a:p>
            <a:pPr lvl="1"/>
            <a:r>
              <a:rPr lang="en-US" dirty="0" smtClean="0"/>
              <a:t>Library </a:t>
            </a:r>
            <a:r>
              <a:rPr lang="en-US" dirty="0"/>
              <a:t>and Learning </a:t>
            </a:r>
            <a:r>
              <a:rPr lang="en-US" dirty="0" smtClean="0"/>
              <a:t>Resources (1 </a:t>
            </a:r>
            <a:r>
              <a:rPr lang="en-US" dirty="0" err="1" smtClean="0"/>
              <a:t>yr</a:t>
            </a:r>
            <a:r>
              <a:rPr lang="en-US" dirty="0" smtClean="0"/>
              <a:t> term, from FS)</a:t>
            </a:r>
          </a:p>
          <a:p>
            <a:pPr lvl="1"/>
            <a:r>
              <a:rPr lang="en-US" dirty="0" smtClean="0"/>
              <a:t>Parking, security, and traffic (2 positions by FS)</a:t>
            </a:r>
          </a:p>
          <a:p>
            <a:pPr lvl="1"/>
            <a:r>
              <a:rPr lang="en-US" dirty="0" smtClean="0"/>
              <a:t>Academic Freedom and Standards Committee*</a:t>
            </a:r>
          </a:p>
          <a:p>
            <a:pPr lvl="1"/>
            <a:r>
              <a:rPr lang="en-US" dirty="0" smtClean="0"/>
              <a:t>Conflict of interest committee*</a:t>
            </a:r>
          </a:p>
          <a:p>
            <a:pPr marL="461962" lvl="1" indent="0">
              <a:buNone/>
            </a:pPr>
            <a:r>
              <a:rPr lang="en-US" dirty="0"/>
              <a:t>	</a:t>
            </a:r>
            <a:r>
              <a:rPr lang="en-US" dirty="0" smtClean="0"/>
              <a:t>												* has nominee</a:t>
            </a:r>
          </a:p>
        </p:txBody>
      </p:sp>
    </p:spTree>
    <p:extLst>
      <p:ext uri="{BB962C8B-B14F-4D97-AF65-F5344CB8AC3E}">
        <p14:creationId xmlns:p14="http://schemas.microsoft.com/office/powerpoint/2010/main" val="1439550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77130"/>
            <a:ext cx="8367311" cy="47792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Female faculty campus climate report (Dec 2015)</a:t>
            </a:r>
          </a:p>
          <a:p>
            <a:pPr lvl="1"/>
            <a:r>
              <a:rPr lang="en-US" dirty="0" smtClean="0"/>
              <a:t>Results are posted on Provost website, login protected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provost.mst.edu/media/administrative/provost/secure/2015_MST_FINAL_REPORT (</a:t>
            </a:r>
            <a:r>
              <a:rPr lang="en-US" dirty="0">
                <a:hlinkClick r:id="rId2"/>
              </a:rPr>
              <a:t>002).</a:t>
            </a:r>
            <a:r>
              <a:rPr lang="en-US" dirty="0" smtClean="0">
                <a:hlinkClick r:id="rId2"/>
              </a:rPr>
              <a:t>pdf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Collaborative </a:t>
            </a:r>
            <a:r>
              <a:rPr lang="en-US" dirty="0"/>
              <a:t>on Academic Careers in Higher Education (</a:t>
            </a:r>
            <a:r>
              <a:rPr lang="en-US" dirty="0" smtClean="0"/>
              <a:t>COACHE) Survey</a:t>
            </a:r>
          </a:p>
          <a:p>
            <a:pPr lvl="1"/>
            <a:r>
              <a:rPr lang="en-US" dirty="0" smtClean="0"/>
              <a:t>Results were presented to campus by Dr. Mormile</a:t>
            </a:r>
          </a:p>
          <a:p>
            <a:pPr lvl="1"/>
            <a:r>
              <a:rPr lang="en-US" dirty="0" smtClean="0"/>
              <a:t>Well below all other (of 89) colleges’ results on 6 categories</a:t>
            </a:r>
          </a:p>
          <a:p>
            <a:pPr lvl="2"/>
            <a:r>
              <a:rPr lang="en-US" dirty="0" smtClean="0"/>
              <a:t>Leadership: (senior, divisional)</a:t>
            </a:r>
          </a:p>
          <a:p>
            <a:pPr lvl="2"/>
            <a:r>
              <a:rPr lang="en-US" dirty="0" smtClean="0"/>
              <a:t>Governance: (trust, shared purpose, understanding issues, adaptability)</a:t>
            </a:r>
          </a:p>
          <a:p>
            <a:pPr lvl="1"/>
            <a:r>
              <a:rPr lang="en-US" dirty="0" smtClean="0"/>
              <a:t>Top 30%: Tenure expectations (clarity); Leadership: Faculty</a:t>
            </a:r>
          </a:p>
        </p:txBody>
      </p:sp>
    </p:spTree>
    <p:extLst>
      <p:ext uri="{BB962C8B-B14F-4D97-AF65-F5344CB8AC3E}">
        <p14:creationId xmlns:p14="http://schemas.microsoft.com/office/powerpoint/2010/main" val="1574520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Internationalization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77130"/>
            <a:ext cx="8686801" cy="47792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Seeking Standing Committee status</a:t>
            </a:r>
          </a:p>
          <a:p>
            <a:pPr lvl="1"/>
            <a:r>
              <a:rPr lang="en-US" dirty="0" smtClean="0"/>
              <a:t>Proposed by Dr. Wray of International and Cultural Affairs (OICA)</a:t>
            </a:r>
          </a:p>
          <a:p>
            <a:r>
              <a:rPr lang="en-US" dirty="0" smtClean="0"/>
              <a:t>Dr. Fitch and I met Tuesday 18 Oct with Dr. Wray, Drs. Bohner and Allada</a:t>
            </a:r>
          </a:p>
          <a:p>
            <a:pPr lvl="1"/>
            <a:r>
              <a:rPr lang="en-US" dirty="0" smtClean="0"/>
              <a:t>Concerned with overlap with existing standing committees</a:t>
            </a:r>
          </a:p>
          <a:p>
            <a:pPr lvl="1"/>
            <a:r>
              <a:rPr lang="en-US" dirty="0" smtClean="0"/>
              <a:t>Budget prioritization</a:t>
            </a:r>
          </a:p>
          <a:p>
            <a:r>
              <a:rPr lang="en-US" dirty="0" smtClean="0"/>
              <a:t>Need for funding in OICA</a:t>
            </a:r>
          </a:p>
          <a:p>
            <a:pPr lvl="1"/>
            <a:r>
              <a:rPr lang="en-US" dirty="0" smtClean="0"/>
              <a:t>Drop in student fee revenue from </a:t>
            </a:r>
            <a:r>
              <a:rPr lang="en-US" dirty="0" err="1" smtClean="0"/>
              <a:t>OPeC</a:t>
            </a:r>
            <a:r>
              <a:rPr lang="en-US" dirty="0" smtClean="0"/>
              <a:t>/oil industry sources</a:t>
            </a:r>
          </a:p>
          <a:p>
            <a:pPr lvl="1"/>
            <a:r>
              <a:rPr lang="en-US" dirty="0" smtClean="0"/>
              <a:t>Created crisis in lack of OICA staff</a:t>
            </a:r>
          </a:p>
          <a:p>
            <a:pPr lvl="1"/>
            <a:r>
              <a:rPr lang="en-US" dirty="0" smtClean="0"/>
              <a:t>OICA serves a still-large international student population</a:t>
            </a:r>
          </a:p>
          <a:p>
            <a:r>
              <a:rPr lang="en-US" dirty="0" smtClean="0"/>
              <a:t>Consideration to be on agenda for FS in November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545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Issues (Not Exhaustive…)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Bylaws </a:t>
            </a:r>
            <a:r>
              <a:rPr lang="en-US" dirty="0">
                <a:solidFill>
                  <a:srgbClr val="FFC000"/>
                </a:solidFill>
              </a:rPr>
              <a:t>changes and Dean search </a:t>
            </a:r>
            <a:r>
              <a:rPr lang="en-US" dirty="0" smtClean="0">
                <a:solidFill>
                  <a:srgbClr val="FFC000"/>
                </a:solidFill>
              </a:rPr>
              <a:t>process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IBIS visited 18 Oct 16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Cap enrollment, for specific departments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Graduate student tuition remission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‘Fund’ the colleges, i.e., Deans; define fiduciary responsibilities – funding increased by 10x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Most faculty line ownership to Dean’s level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Shared governance in changes to strategic plan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Search </a:t>
            </a:r>
            <a:r>
              <a:rPr lang="en-US" dirty="0">
                <a:solidFill>
                  <a:srgbClr val="C00000"/>
                </a:solidFill>
              </a:rPr>
              <a:t>Process for next VP and Dean of </a:t>
            </a:r>
            <a:r>
              <a:rPr lang="en-US" dirty="0" smtClean="0">
                <a:solidFill>
                  <a:srgbClr val="C00000"/>
                </a:solidFill>
              </a:rPr>
              <a:t>CEC</a:t>
            </a:r>
          </a:p>
        </p:txBody>
      </p:sp>
    </p:spTree>
    <p:extLst>
      <p:ext uri="{BB962C8B-B14F-4D97-AF65-F5344CB8AC3E}">
        <p14:creationId xmlns:p14="http://schemas.microsoft.com/office/powerpoint/2010/main" val="176415206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and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FS.Slides.Template</Template>
  <TotalTime>1908</TotalTime>
  <Words>644</Words>
  <Application>Microsoft Office PowerPoint</Application>
  <PresentationFormat>On-screen Show (4:3)</PresentationFormat>
  <Paragraphs>96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Wingdings</vt:lpstr>
      <vt:lpstr>1_Custom Design</vt:lpstr>
      <vt:lpstr>SandT</vt:lpstr>
      <vt:lpstr>President’s Report 20 October 2016</vt:lpstr>
      <vt:lpstr>Intercampus Faculty Council (IFC)</vt:lpstr>
      <vt:lpstr>Campus</vt:lpstr>
      <vt:lpstr>UM System - Finance</vt:lpstr>
      <vt:lpstr>Computer Security</vt:lpstr>
      <vt:lpstr>Campus</vt:lpstr>
      <vt:lpstr>Campus</vt:lpstr>
      <vt:lpstr>Internationalization Committee</vt:lpstr>
      <vt:lpstr>Campus Issues (Not Exhaustive…)</vt:lpstr>
      <vt:lpstr>Chancellor Meetings with CEC/CASB Dept.s</vt:lpstr>
    </vt:vector>
  </TitlesOfParts>
  <Company>Missouri S&amp;T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Meeting   August 11, 2011</dc:title>
  <dc:creator>mdaniels</dc:creator>
  <cp:lastModifiedBy>Palmer, Barbara J.</cp:lastModifiedBy>
  <cp:revision>126</cp:revision>
  <cp:lastPrinted>2012-10-18T14:03:45Z</cp:lastPrinted>
  <dcterms:created xsi:type="dcterms:W3CDTF">2011-08-11T14:37:45Z</dcterms:created>
  <dcterms:modified xsi:type="dcterms:W3CDTF">2016-10-20T16:02:05Z</dcterms:modified>
</cp:coreProperties>
</file>